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92" r:id="rId6"/>
    <p:sldId id="260" r:id="rId7"/>
    <p:sldId id="261" r:id="rId8"/>
    <p:sldId id="262" r:id="rId9"/>
    <p:sldId id="265" r:id="rId10"/>
    <p:sldId id="293" r:id="rId11"/>
    <p:sldId id="294" r:id="rId12"/>
    <p:sldId id="299" r:id="rId13"/>
    <p:sldId id="295" r:id="rId14"/>
    <p:sldId id="296" r:id="rId15"/>
    <p:sldId id="297" r:id="rId16"/>
    <p:sldId id="298" r:id="rId17"/>
    <p:sldId id="266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91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1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2C51-E400-47A7-814C-CE00C86C7529}" type="datetimeFigureOut">
              <a:rPr kumimoji="1" lang="ja-JP" altLang="en-US" smtClean="0"/>
              <a:t>2020/10/24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FC36-D381-4E70-B176-7AE8E616C990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587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2C51-E400-47A7-814C-CE00C86C7529}" type="datetimeFigureOut">
              <a:rPr kumimoji="1" lang="ja-JP" altLang="en-US" smtClean="0"/>
              <a:t>2020/10/24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FC36-D381-4E70-B176-7AE8E616C9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5486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2C51-E400-47A7-814C-CE00C86C7529}" type="datetimeFigureOut">
              <a:rPr kumimoji="1" lang="ja-JP" altLang="en-US" smtClean="0"/>
              <a:t>2020/10/24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FC36-D381-4E70-B176-7AE8E616C9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3500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2C51-E400-47A7-814C-CE00C86C7529}" type="datetimeFigureOut">
              <a:rPr kumimoji="1" lang="ja-JP" altLang="en-US" smtClean="0"/>
              <a:t>2020/10/24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FC36-D381-4E70-B176-7AE8E616C9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5894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2C51-E400-47A7-814C-CE00C86C7529}" type="datetimeFigureOut">
              <a:rPr kumimoji="1" lang="ja-JP" altLang="en-US" smtClean="0"/>
              <a:t>2020/10/24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FC36-D381-4E70-B176-7AE8E616C990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593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2C51-E400-47A7-814C-CE00C86C7529}" type="datetimeFigureOut">
              <a:rPr kumimoji="1" lang="ja-JP" altLang="en-US" smtClean="0"/>
              <a:t>2020/10/24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FC36-D381-4E70-B176-7AE8E616C9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1763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2C51-E400-47A7-814C-CE00C86C7529}" type="datetimeFigureOut">
              <a:rPr kumimoji="1" lang="ja-JP" altLang="en-US" smtClean="0"/>
              <a:t>2020/10/24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FC36-D381-4E70-B176-7AE8E616C9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6923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2C51-E400-47A7-814C-CE00C86C7529}" type="datetimeFigureOut">
              <a:rPr kumimoji="1" lang="ja-JP" altLang="en-US" smtClean="0"/>
              <a:t>2020/10/24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FC36-D381-4E70-B176-7AE8E616C9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0512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2C51-E400-47A7-814C-CE00C86C7529}" type="datetimeFigureOut">
              <a:rPr kumimoji="1" lang="ja-JP" altLang="en-US" smtClean="0"/>
              <a:t>2020/10/24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FC36-D381-4E70-B176-7AE8E616C9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6137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4882C51-E400-47A7-814C-CE00C86C7529}" type="datetimeFigureOut">
              <a:rPr kumimoji="1" lang="ja-JP" altLang="en-US" smtClean="0"/>
              <a:t>2020/10/24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36FC36-D381-4E70-B176-7AE8E616C9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9523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2C51-E400-47A7-814C-CE00C86C7529}" type="datetimeFigureOut">
              <a:rPr kumimoji="1" lang="ja-JP" altLang="en-US" smtClean="0"/>
              <a:t>2020/10/24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FC36-D381-4E70-B176-7AE8E616C9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8369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4882C51-E400-47A7-814C-CE00C86C7529}" type="datetimeFigureOut">
              <a:rPr kumimoji="1" lang="ja-JP" altLang="en-US" smtClean="0"/>
              <a:t>2020/10/24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A36FC36-D381-4E70-B176-7AE8E616C990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410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6A7A64-F7C7-401C-9D4F-E4D80479D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619299"/>
            <a:ext cx="10058400" cy="3566160"/>
          </a:xfrm>
        </p:spPr>
        <p:txBody>
          <a:bodyPr anchor="ctr"/>
          <a:lstStyle/>
          <a:p>
            <a:pPr algn="ctr"/>
            <a:r>
              <a:rPr kumimoji="1" lang="ja-JP" altLang="en-US" dirty="0"/>
              <a:t>第一部</a:t>
            </a:r>
            <a:br>
              <a:rPr kumimoji="1" lang="en-US" altLang="ja-JP" dirty="0"/>
            </a:br>
            <a:r>
              <a:rPr kumimoji="1" lang="ja-JP" altLang="en-US" sz="6000" dirty="0"/>
              <a:t>なぜ今、副業が必要なのか？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15A7A7F-604F-42E9-B822-F6C90B64D7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1953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C60C8E-AB14-4607-ABCF-48051962E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日本と海外を比べると、副業や</a:t>
            </a:r>
            <a:br>
              <a:rPr kumimoji="1" lang="en-US" altLang="ja-JP" dirty="0"/>
            </a:br>
            <a:r>
              <a:rPr kumimoji="1" lang="ja-JP" altLang="en-US" dirty="0"/>
              <a:t>多収入の差があるとおもいますか？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B4BACA6-EF9A-4AD8-9100-B12A8B4D8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4000" dirty="0"/>
              <a:t>海外は</a:t>
            </a:r>
            <a:r>
              <a:rPr kumimoji="1" lang="en-US" altLang="ja-JP" sz="4000" dirty="0"/>
              <a:t>13</a:t>
            </a:r>
            <a:r>
              <a:rPr kumimoji="1" lang="ja-JP" altLang="en-US" sz="4000" dirty="0"/>
              <a:t>歳（中学３年生）から投資（マネーセミナー）や将来の生き方について学ぶからです。</a:t>
            </a:r>
          </a:p>
          <a:p>
            <a:pPr marL="0" indent="0">
              <a:buNone/>
            </a:pPr>
            <a:r>
              <a:rPr kumimoji="1" lang="ja-JP" altLang="en-US" sz="4000" dirty="0"/>
              <a:t>→次に、実際に使われている資料を</a:t>
            </a:r>
            <a:endParaRPr kumimoji="1" lang="en-US" altLang="ja-JP" sz="4000" dirty="0"/>
          </a:p>
          <a:p>
            <a:r>
              <a:rPr lang="ja-JP" altLang="en-US" sz="4000" dirty="0"/>
              <a:t>　</a:t>
            </a:r>
            <a:r>
              <a:rPr kumimoji="1" lang="ja-JP" altLang="en-US" sz="4000" dirty="0"/>
              <a:t>みてもらいます。</a:t>
            </a:r>
          </a:p>
        </p:txBody>
      </p:sp>
    </p:spTree>
    <p:extLst>
      <p:ext uri="{BB962C8B-B14F-4D97-AF65-F5344CB8AC3E}">
        <p14:creationId xmlns:p14="http://schemas.microsoft.com/office/powerpoint/2010/main" val="1959637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C29ACD4D-39A9-4246-A18A-10FB158E0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980" y="1783881"/>
            <a:ext cx="4325222" cy="468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04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34AE881-98F1-4350-9053-68E9EEB8A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484" y="1801528"/>
            <a:ext cx="3577390" cy="489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06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8E7FEE-B80C-4E3C-AAEA-667538479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これから必要になるお金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D3ABB40-CEF2-4563-B913-1E6EA4036517}"/>
              </a:ext>
            </a:extLst>
          </p:cNvPr>
          <p:cNvSpPr txBox="1"/>
          <p:nvPr/>
        </p:nvSpPr>
        <p:spPr>
          <a:xfrm>
            <a:off x="1217319" y="2085474"/>
            <a:ext cx="100584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子供が大学を卒業するまで→ 〇〇〇〇円</a:t>
            </a:r>
            <a:endParaRPr kumimoji="1" lang="en-US" altLang="ja-JP" sz="3600" dirty="0"/>
          </a:p>
          <a:p>
            <a:r>
              <a:rPr kumimoji="1" lang="ja-JP" altLang="en-US" sz="3600" dirty="0"/>
              <a:t>結婚→平均挙式代金〇〇〇〇円　</a:t>
            </a:r>
            <a:endParaRPr kumimoji="1" lang="en-US" altLang="ja-JP" sz="3600" dirty="0"/>
          </a:p>
          <a:p>
            <a:r>
              <a:rPr kumimoji="1" lang="ja-JP" altLang="en-US" sz="3600" dirty="0"/>
              <a:t>国民年金→〇〇〇〇円（僕らの時代は〇〇円）</a:t>
            </a:r>
            <a:endParaRPr kumimoji="1" lang="en-US" altLang="ja-JP" sz="3600" dirty="0"/>
          </a:p>
          <a:p>
            <a:r>
              <a:rPr kumimoji="1" lang="ja-JP" altLang="en-US" sz="3600" dirty="0"/>
              <a:t>携帯料金障害→</a:t>
            </a:r>
            <a:r>
              <a:rPr kumimoji="1" lang="ja-JP" altLang="en-US" sz="4000" dirty="0"/>
              <a:t>〇〇〇〇円</a:t>
            </a:r>
            <a:endParaRPr kumimoji="1" lang="en-US" altLang="ja-JP" sz="3600" dirty="0"/>
          </a:p>
        </p:txBody>
      </p:sp>
    </p:spTree>
    <p:extLst>
      <p:ext uri="{BB962C8B-B14F-4D97-AF65-F5344CB8AC3E}">
        <p14:creationId xmlns:p14="http://schemas.microsoft.com/office/powerpoint/2010/main" val="3778633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B5657-858B-4882-8DC5-9C91CADB1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人の矢印は気にしてはならない。</a:t>
            </a:r>
            <a:br>
              <a:rPr kumimoji="1" lang="ja-JP" altLang="en-US" dirty="0"/>
            </a:br>
            <a:r>
              <a:rPr kumimoji="1" lang="ja-JP" altLang="en-US" dirty="0"/>
              <a:t>むしろ目立ってきたんだと思うこと。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207A594-4E51-41BF-B602-A08D0D7EC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160722"/>
            <a:ext cx="4654630" cy="213550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4D361E0-F2B1-4256-A7C9-92FDC206E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843" y="4088833"/>
            <a:ext cx="4616837" cy="213550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6BDC069-A916-4828-AD36-0F82C437A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184" y="1881289"/>
            <a:ext cx="5061631" cy="213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64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F20AC3-2760-4C57-90B7-A5251D5EA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人生の成功者に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AF898658-67E0-42A3-90A1-7E2AB8AEF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650" y="133350"/>
            <a:ext cx="4629150" cy="614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205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BE0B1A-CAD8-41BE-B892-7D92DF43E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人生の成功者に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03EB0AD-5FBB-48EF-B31E-8880B1A8B2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00" b="35000"/>
          <a:stretch/>
        </p:blipFill>
        <p:spPr>
          <a:xfrm>
            <a:off x="1308766" y="1902979"/>
            <a:ext cx="5840180" cy="3791886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FB109EB-F6F5-4E29-857C-D49207EEFF77}"/>
              </a:ext>
            </a:extLst>
          </p:cNvPr>
          <p:cNvSpPr txBox="1"/>
          <p:nvPr/>
        </p:nvSpPr>
        <p:spPr>
          <a:xfrm>
            <a:off x="7453744" y="3260313"/>
            <a:ext cx="41840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皆さんも同じように</a:t>
            </a:r>
            <a:endParaRPr kumimoji="1" lang="en-US" altLang="ja-JP" sz="3200" dirty="0"/>
          </a:p>
          <a:p>
            <a:r>
              <a:rPr kumimoji="1" lang="ja-JP" altLang="en-US" sz="3200" dirty="0"/>
              <a:t>成功者になれます！</a:t>
            </a:r>
          </a:p>
        </p:txBody>
      </p:sp>
    </p:spTree>
    <p:extLst>
      <p:ext uri="{BB962C8B-B14F-4D97-AF65-F5344CB8AC3E}">
        <p14:creationId xmlns:p14="http://schemas.microsoft.com/office/powerpoint/2010/main" val="1909059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6C4F8F-0179-43C0-871B-F897FFAC1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一般的なビジネスの種類や特徴の例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3F20B5C-7465-416C-AE5F-C0FFB31F778B}"/>
              </a:ext>
            </a:extLst>
          </p:cNvPr>
          <p:cNvSpPr txBox="1"/>
          <p:nvPr/>
        </p:nvSpPr>
        <p:spPr>
          <a:xfrm>
            <a:off x="1171575" y="1905000"/>
            <a:ext cx="998410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dirty="0"/>
              <a:t>①アルバイト</a:t>
            </a:r>
            <a:endParaRPr kumimoji="1" lang="en-US" altLang="ja-JP" sz="4400" dirty="0"/>
          </a:p>
          <a:p>
            <a:r>
              <a:rPr kumimoji="1" lang="ja-JP" altLang="en-US" sz="4400" dirty="0"/>
              <a:t>②投資</a:t>
            </a:r>
            <a:endParaRPr kumimoji="1" lang="en-US" altLang="ja-JP" sz="4400" dirty="0"/>
          </a:p>
          <a:p>
            <a:r>
              <a:rPr kumimoji="1" lang="ja-JP" altLang="en-US" sz="4400" dirty="0"/>
              <a:t>③ネットワークビジネス（</a:t>
            </a:r>
            <a:r>
              <a:rPr kumimoji="1" lang="en-US" altLang="ja-JP" sz="4400" dirty="0"/>
              <a:t>MLM)</a:t>
            </a:r>
          </a:p>
          <a:p>
            <a:r>
              <a:rPr kumimoji="1" lang="ja-JP" altLang="en-US" sz="4400" dirty="0"/>
              <a:t>④インターネットビジネス</a:t>
            </a:r>
            <a:endParaRPr kumimoji="1" lang="en-US" altLang="ja-JP" sz="4400" dirty="0"/>
          </a:p>
          <a:p>
            <a:r>
              <a:rPr kumimoji="1" lang="ja-JP" altLang="en-US" sz="4400" dirty="0"/>
              <a:t>⑤ネット物販</a:t>
            </a:r>
          </a:p>
        </p:txBody>
      </p:sp>
    </p:spTree>
    <p:extLst>
      <p:ext uri="{BB962C8B-B14F-4D97-AF65-F5344CB8AC3E}">
        <p14:creationId xmlns:p14="http://schemas.microsoft.com/office/powerpoint/2010/main" val="2738089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F9F3A7C-B666-49C2-AF3C-F2480E399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/>
              <a:t>アルバイト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4337031-0110-40E4-B0D5-0836955717A3}"/>
              </a:ext>
            </a:extLst>
          </p:cNvPr>
          <p:cNvSpPr txBox="1"/>
          <p:nvPr/>
        </p:nvSpPr>
        <p:spPr>
          <a:xfrm>
            <a:off x="1076960" y="2121823"/>
            <a:ext cx="5019040" cy="26776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メリット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時間　の給料がもらえるので収入が安定している。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働くことで一定の賃金が得られる。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業務内容が決まっている。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0AB9148-E63C-4568-B16A-1E5D667A6B37}"/>
              </a:ext>
            </a:extLst>
          </p:cNvPr>
          <p:cNvSpPr txBox="1"/>
          <p:nvPr/>
        </p:nvSpPr>
        <p:spPr>
          <a:xfrm>
            <a:off x="6410960" y="2121823"/>
            <a:ext cx="5019040" cy="18158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デメリット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/>
              <a:t>努力で</a:t>
            </a:r>
            <a:r>
              <a:rPr kumimoji="1" lang="ja-JP" altLang="en-US" sz="2800" dirty="0"/>
              <a:t>報われない。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時間や人間関係に融通が利かない。</a:t>
            </a:r>
            <a:endParaRPr kumimoji="1"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571229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081D3F-29AC-45FB-84B1-4CA91F923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/>
              <a:t>投資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A321CE0-ADE7-4E5D-8581-032DA70FBC18}"/>
              </a:ext>
            </a:extLst>
          </p:cNvPr>
          <p:cNvSpPr txBox="1"/>
          <p:nvPr/>
        </p:nvSpPr>
        <p:spPr>
          <a:xfrm>
            <a:off x="1402080" y="1737360"/>
            <a:ext cx="9448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・株式投資</a:t>
            </a:r>
            <a:r>
              <a:rPr kumimoji="1" lang="ja-JP" altLang="en-US" sz="2800"/>
              <a:t>、　不動産</a:t>
            </a:r>
            <a:r>
              <a:rPr kumimoji="1" lang="ja-JP" altLang="en-US" sz="2800" dirty="0"/>
              <a:t>投資、仮想通過など</a:t>
            </a:r>
            <a:r>
              <a:rPr kumimoji="1" lang="ja-JP" altLang="en-US" sz="2800"/>
              <a:t>で稼ぐ</a:t>
            </a:r>
            <a:endParaRPr kumimoji="1" lang="en-US" altLang="ja-JP" sz="2800" dirty="0"/>
          </a:p>
          <a:p>
            <a:r>
              <a:rPr kumimoji="1" lang="ja-JP" altLang="en-US" sz="2800"/>
              <a:t>　基本的資金</a:t>
            </a:r>
            <a:r>
              <a:rPr kumimoji="1" lang="ja-JP" altLang="en-US" sz="2800" dirty="0"/>
              <a:t>で始めることを推奨。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018569A-4C5E-43C2-A519-10A0DCD965ED}"/>
              </a:ext>
            </a:extLst>
          </p:cNvPr>
          <p:cNvSpPr txBox="1"/>
          <p:nvPr/>
        </p:nvSpPr>
        <p:spPr>
          <a:xfrm>
            <a:off x="1076960" y="2691467"/>
            <a:ext cx="5019040" cy="18158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メリット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うまくいけば大きく稼ぐことができる。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在宅でできる。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CC39D32-5111-462E-91AE-D12B065F9EE1}"/>
              </a:ext>
            </a:extLst>
          </p:cNvPr>
          <p:cNvSpPr txBox="1"/>
          <p:nvPr/>
        </p:nvSpPr>
        <p:spPr>
          <a:xfrm>
            <a:off x="6400800" y="2691467"/>
            <a:ext cx="5019040" cy="18158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デメリット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元本となる資金が必要。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資産を失う可能性もある。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安定して稼ぐことが難しい。</a:t>
            </a:r>
          </a:p>
        </p:txBody>
      </p:sp>
    </p:spTree>
    <p:extLst>
      <p:ext uri="{BB962C8B-B14F-4D97-AF65-F5344CB8AC3E}">
        <p14:creationId xmlns:p14="http://schemas.microsoft.com/office/powerpoint/2010/main" val="456955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DD1A4E-7DAD-4B67-85FA-45B3BCA8B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有名経済紙でも副業を推奨</a:t>
            </a: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524C6A26-E437-49CA-918F-05979F1E5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0046" y="1837384"/>
            <a:ext cx="3077022" cy="418167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FFF1495-2F79-47E9-BC1B-8E07C49B9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456" y="1837383"/>
            <a:ext cx="2960626" cy="418167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832FFA7-1ED7-4CD4-AD11-BBAA2E368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8470" y="1837385"/>
            <a:ext cx="2955050" cy="41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117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F206D4-4EB8-45A4-9477-164257A39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47038"/>
            <a:ext cx="10058400" cy="993557"/>
          </a:xfrm>
        </p:spPr>
        <p:txBody>
          <a:bodyPr/>
          <a:lstStyle/>
          <a:p>
            <a:pPr algn="ctr"/>
            <a:r>
              <a:rPr lang="ja-JP" altLang="en-US" dirty="0"/>
              <a:t>ネットワークビジネス（</a:t>
            </a:r>
            <a:r>
              <a:rPr lang="en-US" altLang="ja-JP" dirty="0"/>
              <a:t>MLM)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C7B040C-CC01-49E4-B80F-037B9FC2979D}"/>
              </a:ext>
            </a:extLst>
          </p:cNvPr>
          <p:cNvSpPr txBox="1"/>
          <p:nvPr/>
        </p:nvSpPr>
        <p:spPr>
          <a:xfrm>
            <a:off x="1097280" y="1843981"/>
            <a:ext cx="1005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商品</a:t>
            </a:r>
            <a:r>
              <a:rPr kumimoji="1" lang="ja-JP" altLang="en-US" sz="2400"/>
              <a:t>の購入者（</a:t>
            </a:r>
            <a:r>
              <a:rPr kumimoji="1" lang="ja-JP" altLang="en-US" sz="2400" dirty="0"/>
              <a:t>ディストリビューター）」として</a:t>
            </a:r>
            <a:endParaRPr kumimoji="1" lang="en-US" altLang="ja-JP" sz="2400" dirty="0"/>
          </a:p>
          <a:p>
            <a:r>
              <a:rPr kumimoji="1" lang="ja-JP" altLang="en-US" sz="2400"/>
              <a:t>の販売員が別</a:t>
            </a:r>
            <a:r>
              <a:rPr kumimoji="1" lang="ja-JP" altLang="en-US" sz="2400" dirty="0"/>
              <a:t>の人を販売員</a:t>
            </a:r>
            <a:r>
              <a:rPr kumimoji="1" lang="ja-JP" altLang="en-US" sz="2400"/>
              <a:t>として商品</a:t>
            </a:r>
            <a:r>
              <a:rPr kumimoji="1" lang="ja-JP" altLang="en-US" sz="2400" dirty="0"/>
              <a:t>の販売活動</a:t>
            </a:r>
            <a:r>
              <a:rPr kumimoji="1" lang="ja-JP" altLang="en-US" sz="2400"/>
              <a:t>をおこなう。</a:t>
            </a:r>
            <a:endParaRPr kumimoji="1" lang="ja-JP" altLang="en-US" sz="24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B34C562-A414-4436-82B8-5E793549E4A5}"/>
              </a:ext>
            </a:extLst>
          </p:cNvPr>
          <p:cNvSpPr txBox="1"/>
          <p:nvPr/>
        </p:nvSpPr>
        <p:spPr>
          <a:xfrm>
            <a:off x="284480" y="3071555"/>
            <a:ext cx="5770880" cy="26776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メリット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大きな資金が必要ないので、リスクも少ない。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時間や場所を選ばすできる。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自分のペースで行うことができる。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権利収入を得ることができる。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2A56B4F-3152-4DAA-A9DB-6E350A6ED8CA}"/>
              </a:ext>
            </a:extLst>
          </p:cNvPr>
          <p:cNvSpPr txBox="1"/>
          <p:nvPr/>
        </p:nvSpPr>
        <p:spPr>
          <a:xfrm>
            <a:off x="6197600" y="3044310"/>
            <a:ext cx="5770880" cy="26776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デメリット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知り合いなど声をかける人数に限りがある。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興味がない人を勧誘すると、人間関係にもひびが入る可能性がある。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直接断られることでストレスになる。</a:t>
            </a:r>
          </a:p>
        </p:txBody>
      </p:sp>
    </p:spTree>
    <p:extLst>
      <p:ext uri="{BB962C8B-B14F-4D97-AF65-F5344CB8AC3E}">
        <p14:creationId xmlns:p14="http://schemas.microsoft.com/office/powerpoint/2010/main" val="3307734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288F96-1AFC-46D9-A4B4-FE8F6AAAD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　　　　インターネットビジネス</a:t>
            </a:r>
            <a:br>
              <a:rPr kumimoji="1" lang="en-US" altLang="ja-JP" dirty="0"/>
            </a:br>
            <a:r>
              <a:rPr kumimoji="1" lang="ja-JP" altLang="en-US"/>
              <a:t>　　（</a:t>
            </a:r>
            <a:r>
              <a:rPr kumimoji="1" lang="ja-JP" altLang="en-US" dirty="0"/>
              <a:t>アフィリエイター</a:t>
            </a:r>
            <a:r>
              <a:rPr kumimoji="1" lang="ja-JP" altLang="en-US"/>
              <a:t>・</a:t>
            </a:r>
            <a:r>
              <a:rPr kumimoji="1" lang="en-US" altLang="ja-JP" dirty="0">
                <a:latin typeface="+mj-ea"/>
              </a:rPr>
              <a:t>Youtuber</a:t>
            </a:r>
            <a:r>
              <a:rPr lang="ja-JP" altLang="en-US">
                <a:latin typeface="+mj-ea"/>
              </a:rPr>
              <a:t> ）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0670F16-3B25-44E7-AC02-24990DC09B01}"/>
              </a:ext>
            </a:extLst>
          </p:cNvPr>
          <p:cNvSpPr txBox="1"/>
          <p:nvPr/>
        </p:nvSpPr>
        <p:spPr>
          <a:xfrm>
            <a:off x="355600" y="2136835"/>
            <a:ext cx="5770880" cy="22467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メリット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/>
              <a:t>在庫を抱えない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/>
              <a:t>初期をほとんど</a:t>
            </a:r>
            <a:r>
              <a:rPr kumimoji="1" lang="ja-JP" altLang="en-US" sz="2800" dirty="0"/>
              <a:t>かけずにできる。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時間と場所を選ばず作業ができる。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学歴・職歴・年齢・性別が関係ない。</a:t>
            </a:r>
            <a:endParaRPr kumimoji="1" lang="en-US" altLang="ja-JP" sz="28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4164620-D491-4695-9910-B2789A52085A}"/>
              </a:ext>
            </a:extLst>
          </p:cNvPr>
          <p:cNvSpPr txBox="1"/>
          <p:nvPr/>
        </p:nvSpPr>
        <p:spPr>
          <a:xfrm>
            <a:off x="6421120" y="2136835"/>
            <a:ext cx="5770880" cy="26776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デメリット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/>
              <a:t>稼げるまで時間が</a:t>
            </a:r>
            <a:r>
              <a:rPr kumimoji="1" lang="ja-JP" altLang="en-US" sz="2800" dirty="0"/>
              <a:t>必要。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/>
              <a:t>ネットに</a:t>
            </a:r>
            <a:r>
              <a:rPr kumimoji="1" lang="ja-JP" altLang="en-US" sz="2800" dirty="0"/>
              <a:t>関する最低限の知識が必要。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稼げる人とそうでない人の差が</a:t>
            </a:r>
            <a:r>
              <a:rPr kumimoji="1" lang="ja-JP" altLang="en-US" sz="2800"/>
              <a:t>激しい。（元々の影響力）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9245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379B0-3800-4E47-BF15-EB87F61CE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ネット物販（</a:t>
            </a:r>
            <a:r>
              <a:rPr kumimoji="1" lang="en-US" altLang="ja-JP" dirty="0"/>
              <a:t>Amazon</a:t>
            </a:r>
            <a:r>
              <a:rPr kumimoji="1" lang="ja-JP" altLang="en-US" dirty="0"/>
              <a:t>・メルカリ・ヤフオク）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99070E4-6E8C-41F2-823E-DAC8C3FF3281}"/>
              </a:ext>
            </a:extLst>
          </p:cNvPr>
          <p:cNvSpPr txBox="1"/>
          <p:nvPr/>
        </p:nvSpPr>
        <p:spPr>
          <a:xfrm>
            <a:off x="1117600" y="2235200"/>
            <a:ext cx="9977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物を仕入れて</a:t>
            </a:r>
            <a:r>
              <a:rPr kumimoji="1" lang="ja-JP" altLang="en-US" sz="2800" dirty="0"/>
              <a:t>、ネットで高く売ること。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92C9FDA-E659-4B0A-90D2-830B9F919896}"/>
              </a:ext>
            </a:extLst>
          </p:cNvPr>
          <p:cNvSpPr txBox="1"/>
          <p:nvPr/>
        </p:nvSpPr>
        <p:spPr>
          <a:xfrm>
            <a:off x="355600" y="2822308"/>
            <a:ext cx="5770880" cy="18158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メリット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/>
              <a:t>働く量</a:t>
            </a:r>
            <a:r>
              <a:rPr kumimoji="1" lang="ja-JP" altLang="en-US" sz="2800" dirty="0"/>
              <a:t>を自分でコントロールできる。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特別なスキルがなくてもできる。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結果がでるまでが早い。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55EE11E-6C56-48E7-8D2C-3F49FDB641AD}"/>
              </a:ext>
            </a:extLst>
          </p:cNvPr>
          <p:cNvSpPr txBox="1"/>
          <p:nvPr/>
        </p:nvSpPr>
        <p:spPr>
          <a:xfrm>
            <a:off x="6278880" y="2867235"/>
            <a:ext cx="5770880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/>
              <a:t>デメリット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/>
              <a:t>梱包手間</a:t>
            </a:r>
            <a:r>
              <a:rPr kumimoji="1" lang="ja-JP" altLang="en-US" sz="2800" dirty="0"/>
              <a:t>がかかる。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/>
              <a:t>スペース</a:t>
            </a:r>
            <a:r>
              <a:rPr kumimoji="1" lang="ja-JP" altLang="en-US" sz="2800" dirty="0"/>
              <a:t>の確保が必要。</a:t>
            </a:r>
          </a:p>
        </p:txBody>
      </p:sp>
    </p:spTree>
    <p:extLst>
      <p:ext uri="{BB962C8B-B14F-4D97-AF65-F5344CB8AC3E}">
        <p14:creationId xmlns:p14="http://schemas.microsoft.com/office/powerpoint/2010/main" val="2924971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E7F792-5980-413F-BA8F-6C388A0A4C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5400" dirty="0"/>
              <a:t>世の中にたくさんビジネスがある中で結局どれをすればいいのか？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3CDB1D7-168C-45EC-BDD6-E5BE75D218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680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BC7E21-B638-40CA-A61A-271C4307C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/>
              <a:t>　副業を</a:t>
            </a:r>
            <a:r>
              <a:rPr kumimoji="1" lang="ja-JP" altLang="en-US" dirty="0"/>
              <a:t>選ぶポイントは３つ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4B259AE-BB96-4965-BAFA-F7F2D6920E22}"/>
              </a:ext>
            </a:extLst>
          </p:cNvPr>
          <p:cNvSpPr txBox="1"/>
          <p:nvPr/>
        </p:nvSpPr>
        <p:spPr>
          <a:xfrm>
            <a:off x="535259" y="1971040"/>
            <a:ext cx="954346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/>
              <a:t>１再現性</a:t>
            </a:r>
            <a:r>
              <a:rPr kumimoji="1" lang="ja-JP" altLang="en-US" sz="3200" dirty="0"/>
              <a:t>が</a:t>
            </a:r>
            <a:r>
              <a:rPr kumimoji="1" lang="ja-JP" altLang="en-US" sz="3200"/>
              <a:t>あること</a:t>
            </a:r>
            <a:endParaRPr kumimoji="1" lang="en-US" altLang="ja-JP" sz="3200" dirty="0"/>
          </a:p>
          <a:p>
            <a:pPr algn="ctr"/>
            <a:endParaRPr kumimoji="1" lang="en-US" altLang="ja-JP" sz="3200" dirty="0"/>
          </a:p>
          <a:p>
            <a:pPr algn="ctr"/>
            <a:r>
              <a:rPr kumimoji="1" lang="ja-JP" altLang="en-US" sz="3200"/>
              <a:t>２環境</a:t>
            </a:r>
            <a:r>
              <a:rPr kumimoji="1" lang="ja-JP" altLang="en-US" sz="3200" dirty="0"/>
              <a:t>があること</a:t>
            </a:r>
            <a:endParaRPr kumimoji="1" lang="en-US" altLang="ja-JP" sz="3200" dirty="0"/>
          </a:p>
          <a:p>
            <a:pPr algn="ctr"/>
            <a:endParaRPr kumimoji="1" lang="en-US" altLang="ja-JP" sz="3200" dirty="0"/>
          </a:p>
          <a:p>
            <a:pPr algn="ctr"/>
            <a:r>
              <a:rPr kumimoji="1" lang="ja-JP" altLang="en-US" sz="3200" dirty="0"/>
              <a:t>３　毎月継続して収入になること</a:t>
            </a:r>
          </a:p>
        </p:txBody>
      </p:sp>
    </p:spTree>
    <p:extLst>
      <p:ext uri="{BB962C8B-B14F-4D97-AF65-F5344CB8AC3E}">
        <p14:creationId xmlns:p14="http://schemas.microsoft.com/office/powerpoint/2010/main" val="743119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1AFBF5-830D-43A1-AF70-5A32B7CCA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１　再現性がある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9654C02-CF61-412B-BF45-8FD292619B01}"/>
              </a:ext>
            </a:extLst>
          </p:cNvPr>
          <p:cNvSpPr txBox="1"/>
          <p:nvPr/>
        </p:nvSpPr>
        <p:spPr>
          <a:xfrm>
            <a:off x="1097280" y="1910080"/>
            <a:ext cx="10058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　スキル</a:t>
            </a:r>
            <a:r>
              <a:rPr kumimoji="1" lang="ja-JP" altLang="en-US" sz="2800" dirty="0"/>
              <a:t>がなくても成果がでるものを</a:t>
            </a:r>
            <a:endParaRPr kumimoji="1" lang="en-US" altLang="ja-JP" sz="2800" dirty="0"/>
          </a:p>
          <a:p>
            <a:endParaRPr kumimoji="1" lang="en-US" altLang="ja-JP" sz="2800" dirty="0"/>
          </a:p>
          <a:p>
            <a:r>
              <a:rPr kumimoji="1" lang="ja-JP" altLang="en-US" sz="2800" dirty="0"/>
              <a:t>携帯でネットが見れる。</a:t>
            </a:r>
            <a:endParaRPr kumimoji="1" lang="en-US" altLang="ja-JP" sz="2800" dirty="0"/>
          </a:p>
          <a:p>
            <a:r>
              <a:rPr kumimoji="1" lang="ja-JP" altLang="en-US" sz="2800" dirty="0"/>
              <a:t>パソコンでメールが打てる</a:t>
            </a:r>
            <a:endParaRPr kumimoji="1" lang="en-US" altLang="ja-JP" sz="2800" dirty="0"/>
          </a:p>
          <a:p>
            <a:r>
              <a:rPr kumimoji="1" lang="en-US" altLang="ja-JP" sz="2800" dirty="0"/>
              <a:t>LINE</a:t>
            </a:r>
            <a:r>
              <a:rPr kumimoji="1" lang="ja-JP" altLang="en-US" sz="2800" dirty="0"/>
              <a:t>ができる　</a:t>
            </a:r>
            <a:r>
              <a:rPr kumimoji="1" lang="en-US" altLang="ja-JP" sz="2800" dirty="0" err="1"/>
              <a:t>etc</a:t>
            </a:r>
            <a:endParaRPr kumimoji="1" lang="en-US" altLang="ja-JP" sz="2800" dirty="0"/>
          </a:p>
          <a:p>
            <a:endParaRPr kumimoji="1" lang="en-US" altLang="ja-JP" sz="2800" dirty="0"/>
          </a:p>
          <a:p>
            <a:r>
              <a:rPr kumimoji="1" lang="ja-JP" altLang="en-US" sz="2800" dirty="0"/>
              <a:t>そして成果が出ている人がいること</a:t>
            </a:r>
            <a:endParaRPr kumimoji="1" lang="en-US" altLang="ja-JP" sz="2800" dirty="0"/>
          </a:p>
          <a:p>
            <a:r>
              <a:rPr kumimoji="1" lang="ja-JP" altLang="en-US" sz="2800" dirty="0"/>
              <a:t>誰でもできることでも、成果が出ている人が０人だったら意味がない</a:t>
            </a:r>
            <a:r>
              <a:rPr kumimoji="1" lang="ja-JP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523799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9B7475-BCDF-43DD-B45C-2119D300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２　環境がある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DF349A1-0CA9-45FC-99D5-8F460ED79E59}"/>
              </a:ext>
            </a:extLst>
          </p:cNvPr>
          <p:cNvSpPr txBox="1"/>
          <p:nvPr/>
        </p:nvSpPr>
        <p:spPr>
          <a:xfrm>
            <a:off x="1097280" y="1910080"/>
            <a:ext cx="100584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　勉強</a:t>
            </a:r>
            <a:r>
              <a:rPr kumimoji="1" lang="ja-JP" altLang="en-US" sz="2800" dirty="0"/>
              <a:t>して弁護士になった人はほぼいてない</a:t>
            </a:r>
            <a:endParaRPr kumimoji="1" lang="en-US" altLang="ja-JP" sz="2800" dirty="0"/>
          </a:p>
          <a:p>
            <a:r>
              <a:rPr kumimoji="1" lang="ja-JP" altLang="en-US" sz="2800" dirty="0"/>
              <a:t>大学や資格の学校という環境</a:t>
            </a:r>
            <a:r>
              <a:rPr kumimoji="1" lang="ja-JP" altLang="en-US" sz="2800"/>
              <a:t>があるがある。</a:t>
            </a:r>
            <a:endParaRPr kumimoji="1" lang="en-US" altLang="ja-JP" sz="2800" dirty="0"/>
          </a:p>
          <a:p>
            <a:endParaRPr kumimoji="1" lang="en-US" altLang="ja-JP" sz="2800" dirty="0"/>
          </a:p>
          <a:p>
            <a:r>
              <a:rPr kumimoji="1" lang="ja-JP" altLang="en-US" sz="2800" dirty="0"/>
              <a:t>例２　　ダイエット</a:t>
            </a:r>
            <a:endParaRPr kumimoji="1" lang="en-US" altLang="ja-JP" sz="2800" dirty="0"/>
          </a:p>
          <a:p>
            <a:r>
              <a:rPr kumimoji="1" lang="ja-JP" altLang="en-US" sz="2800" dirty="0"/>
              <a:t>一人で食事制限や運動して痩せている人はほぼいない。</a:t>
            </a:r>
            <a:endParaRPr kumimoji="1" lang="en-US" altLang="ja-JP" sz="2800" dirty="0"/>
          </a:p>
          <a:p>
            <a:r>
              <a:rPr kumimoji="1" lang="ja-JP" altLang="en-US" sz="2800" dirty="0"/>
              <a:t>→ライザップ・ジムなど対人関係があるから継続できる。</a:t>
            </a:r>
            <a:endParaRPr kumimoji="1" lang="en-US" altLang="ja-JP" sz="2800" dirty="0"/>
          </a:p>
          <a:p>
            <a:endParaRPr kumimoji="1" lang="en-US" altLang="ja-JP" sz="2800" dirty="0"/>
          </a:p>
          <a:p>
            <a:pPr algn="ctr"/>
            <a:r>
              <a:rPr kumimoji="1" lang="ja-JP" altLang="en-US" sz="3200" b="1" dirty="0"/>
              <a:t>成果を出すためには環境が必要</a:t>
            </a:r>
            <a:endParaRPr kumimoji="1" lang="en-US" altLang="ja-JP" sz="3200" b="1" dirty="0"/>
          </a:p>
        </p:txBody>
      </p:sp>
    </p:spTree>
    <p:extLst>
      <p:ext uri="{BB962C8B-B14F-4D97-AF65-F5344CB8AC3E}">
        <p14:creationId xmlns:p14="http://schemas.microsoft.com/office/powerpoint/2010/main" val="1877489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A2B838-C908-41EF-9284-36E83B136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３　毎月継続して収入になる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0F1AD8E-4B38-445A-9C86-77B2D1DE4F4E}"/>
              </a:ext>
            </a:extLst>
          </p:cNvPr>
          <p:cNvSpPr txBox="1"/>
          <p:nvPr/>
        </p:nvSpPr>
        <p:spPr>
          <a:xfrm>
            <a:off x="1097280" y="1910080"/>
            <a:ext cx="10058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来月　万円稼げる　来年には１億円になる</a:t>
            </a:r>
            <a:endParaRPr kumimoji="1" lang="en-US" altLang="ja-JP" sz="2800" dirty="0"/>
          </a:p>
          <a:p>
            <a:endParaRPr kumimoji="1" lang="en-US" altLang="ja-JP" sz="2800" dirty="0"/>
          </a:p>
          <a:p>
            <a:r>
              <a:rPr kumimoji="1" lang="ja-JP" altLang="en-US" sz="2800" dirty="0"/>
              <a:t>　　詐欺</a:t>
            </a:r>
            <a:endParaRPr kumimoji="1" lang="en-US" altLang="ja-JP" sz="2800" dirty="0"/>
          </a:p>
          <a:p>
            <a:r>
              <a:rPr kumimoji="1" lang="ja-JP" altLang="en-US" sz="2800" dirty="0"/>
              <a:t>そんなおいしい話があるはずない</a:t>
            </a:r>
            <a:endParaRPr kumimoji="1" lang="en-US" altLang="ja-JP" sz="2800" dirty="0"/>
          </a:p>
          <a:p>
            <a:endParaRPr kumimoji="1" lang="en-US" altLang="ja-JP" sz="2800" dirty="0"/>
          </a:p>
          <a:p>
            <a:r>
              <a:rPr kumimoji="1" lang="ja-JP" altLang="en-US" sz="2800" dirty="0"/>
              <a:t>仮に宝くじ１０００万円当選しても</a:t>
            </a:r>
            <a:endParaRPr kumimoji="1" lang="en-US" altLang="ja-JP" sz="2800" dirty="0"/>
          </a:p>
          <a:p>
            <a:r>
              <a:rPr kumimoji="1" lang="ja-JP" altLang="en-US" sz="2800" dirty="0"/>
              <a:t>毎月１０万円を３０年もらうほうが確実性も高く金額も大きい</a:t>
            </a:r>
            <a:endParaRPr kumimoji="1" lang="en-US" altLang="ja-JP" sz="2800" dirty="0"/>
          </a:p>
          <a:p>
            <a:endParaRPr kumimoji="1" lang="en-US" altLang="ja-JP" sz="2800" dirty="0"/>
          </a:p>
          <a:p>
            <a:r>
              <a:rPr kumimoji="1" lang="ja-JP" altLang="en-US" sz="2800" dirty="0"/>
              <a:t>１０万円</a:t>
            </a:r>
            <a:r>
              <a:rPr kumimoji="1" lang="en-US" altLang="ja-JP" sz="2800" dirty="0"/>
              <a:t>×</a:t>
            </a:r>
            <a:r>
              <a:rPr kumimoji="1" lang="ja-JP" altLang="en-US" sz="2800" dirty="0"/>
              <a:t>１２カ月</a:t>
            </a:r>
            <a:r>
              <a:rPr kumimoji="1" lang="en-US" altLang="ja-JP" sz="2800" dirty="0"/>
              <a:t>×</a:t>
            </a:r>
            <a:r>
              <a:rPr kumimoji="1" lang="ja-JP" altLang="en-US" sz="2800" dirty="0"/>
              <a:t>３０年＝３６００万円</a:t>
            </a:r>
          </a:p>
        </p:txBody>
      </p:sp>
    </p:spTree>
    <p:extLst>
      <p:ext uri="{BB962C8B-B14F-4D97-AF65-F5344CB8AC3E}">
        <p14:creationId xmlns:p14="http://schemas.microsoft.com/office/powerpoint/2010/main" val="30476712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 3">
            <a:extLst>
              <a:ext uri="{FF2B5EF4-FFF2-40B4-BE49-F238E27FC236}">
                <a16:creationId xmlns:a16="http://schemas.microsoft.com/office/drawing/2014/main" id="{361D4E41-F697-4856-BEB4-4CF3008EAD83}"/>
              </a:ext>
            </a:extLst>
          </p:cNvPr>
          <p:cNvGraphicFramePr>
            <a:graphicFrameLocks noGrp="1"/>
          </p:cNvGraphicFramePr>
          <p:nvPr/>
        </p:nvGraphicFramePr>
        <p:xfrm>
          <a:off x="464234" y="1588419"/>
          <a:ext cx="11203565" cy="953143"/>
        </p:xfrm>
        <a:graphic>
          <a:graphicData uri="http://schemas.openxmlformats.org/drawingml/2006/table">
            <a:tbl>
              <a:tblPr firstRow="1" lastRow="1" bandRow="1"/>
              <a:tblGrid>
                <a:gridCol w="816638">
                  <a:extLst>
                    <a:ext uri="{9D8B030D-6E8A-4147-A177-3AD203B41FA5}">
                      <a16:colId xmlns:a16="http://schemas.microsoft.com/office/drawing/2014/main" val="1650409594"/>
                    </a:ext>
                  </a:extLst>
                </a:gridCol>
                <a:gridCol w="2088114">
                  <a:extLst>
                    <a:ext uri="{9D8B030D-6E8A-4147-A177-3AD203B41FA5}">
                      <a16:colId xmlns:a16="http://schemas.microsoft.com/office/drawing/2014/main" val="1622141819"/>
                    </a:ext>
                  </a:extLst>
                </a:gridCol>
                <a:gridCol w="2057102">
                  <a:extLst>
                    <a:ext uri="{9D8B030D-6E8A-4147-A177-3AD203B41FA5}">
                      <a16:colId xmlns:a16="http://schemas.microsoft.com/office/drawing/2014/main" val="3265489165"/>
                    </a:ext>
                  </a:extLst>
                </a:gridCol>
                <a:gridCol w="2077777">
                  <a:extLst>
                    <a:ext uri="{9D8B030D-6E8A-4147-A177-3AD203B41FA5}">
                      <a16:colId xmlns:a16="http://schemas.microsoft.com/office/drawing/2014/main" val="1754479780"/>
                    </a:ext>
                  </a:extLst>
                </a:gridCol>
                <a:gridCol w="2092286">
                  <a:extLst>
                    <a:ext uri="{9D8B030D-6E8A-4147-A177-3AD203B41FA5}">
                      <a16:colId xmlns:a16="http://schemas.microsoft.com/office/drawing/2014/main" val="2943440605"/>
                    </a:ext>
                  </a:extLst>
                </a:gridCol>
                <a:gridCol w="2071648">
                  <a:extLst>
                    <a:ext uri="{9D8B030D-6E8A-4147-A177-3AD203B41FA5}">
                      <a16:colId xmlns:a16="http://schemas.microsoft.com/office/drawing/2014/main" val="3845795924"/>
                    </a:ext>
                  </a:extLst>
                </a:gridCol>
              </a:tblGrid>
              <a:tr h="953143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9pPr>
                    </a:lstStyle>
                    <a:p>
                      <a:r>
                        <a:rPr kumimoji="1" lang="ja-JP" altLang="en-US" sz="1100" dirty="0">
                          <a:solidFill>
                            <a:srgbClr val="FF0000"/>
                          </a:solidFill>
                        </a:rPr>
                        <a:t>その他</a:t>
                      </a:r>
                      <a:r>
                        <a:rPr kumimoji="1" lang="ja-JP" altLang="en-US" sz="1100">
                          <a:solidFill>
                            <a:srgbClr val="FF0000"/>
                          </a:solidFill>
                        </a:rPr>
                        <a:t>・ビジネス等（</a:t>
                      </a:r>
                      <a:r>
                        <a:rPr kumimoji="1" lang="en-US" altLang="ja-JP" sz="1100" dirty="0">
                          <a:solidFill>
                            <a:srgbClr val="FF0000"/>
                          </a:solidFill>
                        </a:rPr>
                        <a:t>MLM</a:t>
                      </a:r>
                      <a:r>
                        <a:rPr kumimoji="1" lang="ja-JP" altLang="en-US" sz="1100">
                          <a:solidFill>
                            <a:srgbClr val="FF0000"/>
                          </a:solidFill>
                        </a:rPr>
                        <a:t>）</a:t>
                      </a:r>
                      <a:endParaRPr kumimoji="1" lang="ja-JP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4472C4"/>
                      </a:solidFill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>
                          <a:solidFill>
                            <a:srgbClr val="FF0000"/>
                          </a:solidFill>
                        </a:rPr>
                        <a:t>食費  月</a:t>
                      </a:r>
                      <a:r>
                        <a:rPr kumimoji="1" lang="en-US" altLang="ja-JP" dirty="0">
                          <a:solidFill>
                            <a:srgbClr val="FF0000"/>
                          </a:solidFill>
                        </a:rPr>
                        <a:t>3〜5</a:t>
                      </a:r>
                      <a:r>
                        <a:rPr kumimoji="1" lang="ja-JP" altLang="en-US" dirty="0">
                          <a:solidFill>
                            <a:srgbClr val="FF0000"/>
                          </a:solidFill>
                        </a:rPr>
                        <a:t>万</a:t>
                      </a:r>
                    </a:p>
                  </a:txBody>
                  <a:tcPr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4472C4"/>
                      </a:solidFill>
                    </a:lnR>
                    <a:lnT w="254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9pPr>
                    </a:lstStyle>
                    <a:p>
                      <a:r>
                        <a:rPr kumimoji="1" lang="ja-JP" altLang="en-US">
                          <a:solidFill>
                            <a:schemeClr val="accent1"/>
                          </a:solidFill>
                        </a:rPr>
                        <a:t>家賃    月</a:t>
                      </a:r>
                      <a:r>
                        <a:rPr kumimoji="1" lang="en-US" altLang="ja-JP" dirty="0">
                          <a:solidFill>
                            <a:schemeClr val="accent1"/>
                          </a:solidFill>
                        </a:rPr>
                        <a:t>3〜5</a:t>
                      </a:r>
                      <a:r>
                        <a:rPr kumimoji="1" lang="ja-JP" altLang="en-US">
                          <a:solidFill>
                            <a:schemeClr val="accent1"/>
                          </a:solidFill>
                        </a:rPr>
                        <a:t>万</a:t>
                      </a:r>
                    </a:p>
                  </a:txBody>
                  <a:tcPr>
                    <a:lnL w="12700" cmpd="sng">
                      <a:solidFill>
                        <a:srgbClr val="4472C4"/>
                      </a:solidFill>
                    </a:lnL>
                    <a:lnR w="12700" cmpd="sng">
                      <a:solidFill>
                        <a:srgbClr val="4472C4"/>
                      </a:solidFill>
                    </a:lnR>
                    <a:lnT w="254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9pPr>
                    </a:lstStyle>
                    <a:p>
                      <a:r>
                        <a:rPr kumimoji="1" lang="ja-JP" altLang="en-US">
                          <a:solidFill>
                            <a:schemeClr val="accent6"/>
                          </a:solidFill>
                        </a:rPr>
                        <a:t>光熱費    月</a:t>
                      </a:r>
                      <a:r>
                        <a:rPr kumimoji="1" lang="en-US" altLang="ja-JP">
                          <a:solidFill>
                            <a:schemeClr val="accent6"/>
                          </a:solidFill>
                        </a:rPr>
                        <a:t>1</a:t>
                      </a:r>
                      <a:r>
                        <a:rPr kumimoji="1" lang="ja-JP" altLang="en-US">
                          <a:solidFill>
                            <a:schemeClr val="accent6"/>
                          </a:solidFill>
                        </a:rPr>
                        <a:t>万</a:t>
                      </a:r>
                    </a:p>
                  </a:txBody>
                  <a:tcPr>
                    <a:lnL w="12700" cmpd="sng">
                      <a:solidFill>
                        <a:srgbClr val="4472C4"/>
                      </a:solidFill>
                    </a:lnL>
                    <a:lnR w="12700" cmpd="sng">
                      <a:solidFill>
                        <a:srgbClr val="4472C4"/>
                      </a:solidFill>
                    </a:lnR>
                    <a:lnT w="254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9pPr>
                    </a:lstStyle>
                    <a:p>
                      <a:r>
                        <a:rPr kumimoji="1" lang="ja-JP" altLang="en-US">
                          <a:solidFill>
                            <a:srgbClr val="7030A0"/>
                          </a:solidFill>
                        </a:rPr>
                        <a:t>貯金      月</a:t>
                      </a:r>
                      <a:r>
                        <a:rPr kumimoji="1" lang="en-US" altLang="ja-JP">
                          <a:solidFill>
                            <a:srgbClr val="7030A0"/>
                          </a:solidFill>
                        </a:rPr>
                        <a:t>3〜5</a:t>
                      </a:r>
                      <a:r>
                        <a:rPr kumimoji="1" lang="ja-JP" altLang="en-US">
                          <a:solidFill>
                            <a:srgbClr val="7030A0"/>
                          </a:solidFill>
                        </a:rPr>
                        <a:t>万</a:t>
                      </a:r>
                    </a:p>
                  </a:txBody>
                  <a:tcPr>
                    <a:lnL w="12700" cmpd="sng">
                      <a:solidFill>
                        <a:srgbClr val="4472C4"/>
                      </a:solidFill>
                    </a:lnL>
                    <a:lnR w="12700" cmpd="sng">
                      <a:solidFill>
                        <a:srgbClr val="4472C4"/>
                      </a:solidFill>
                    </a:lnR>
                    <a:lnT w="254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9pPr>
                    </a:lstStyle>
                    <a:p>
                      <a:r>
                        <a:rPr kumimoji="1" lang="ja-JP" altLang="en-US" dirty="0">
                          <a:solidFill>
                            <a:schemeClr val="accent4"/>
                          </a:solidFill>
                        </a:rPr>
                        <a:t>携帯     月</a:t>
                      </a:r>
                      <a:r>
                        <a:rPr kumimoji="1" lang="en-US" altLang="ja-JP" dirty="0">
                          <a:solidFill>
                            <a:schemeClr val="accent4"/>
                          </a:solidFill>
                        </a:rPr>
                        <a:t>1</a:t>
                      </a:r>
                      <a:r>
                        <a:rPr kumimoji="1" lang="ja-JP" altLang="en-US" dirty="0">
                          <a:solidFill>
                            <a:schemeClr val="accent4"/>
                          </a:solidFill>
                        </a:rPr>
                        <a:t>万</a:t>
                      </a:r>
                    </a:p>
                  </a:txBody>
                  <a:tcPr>
                    <a:lnL w="12700" cmpd="sng">
                      <a:solidFill>
                        <a:srgbClr val="4472C4"/>
                      </a:solidFill>
                    </a:lnL>
                    <a:lnR w="12700" cmpd="sng">
                      <a:solidFill>
                        <a:srgbClr val="4472C4"/>
                      </a:solidFill>
                    </a:lnR>
                    <a:lnT w="254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851643"/>
                  </a:ext>
                </a:extLst>
              </a:tr>
            </a:tbl>
          </a:graphicData>
        </a:graphic>
      </p:graphicFrame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21C9D0A-117E-43CB-BC35-DDC260FA67FC}"/>
              </a:ext>
            </a:extLst>
          </p:cNvPr>
          <p:cNvSpPr txBox="1"/>
          <p:nvPr/>
        </p:nvSpPr>
        <p:spPr>
          <a:xfrm>
            <a:off x="355600" y="2865120"/>
            <a:ext cx="113122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①</a:t>
            </a:r>
            <a:r>
              <a:rPr lang="ja-JP" altLang="en-US"/>
              <a:t>今出費していない商品等を提供する　</a:t>
            </a:r>
          </a:p>
          <a:p>
            <a:r>
              <a:rPr lang="en-US" altLang="ja-JP" dirty="0"/>
              <a:t>※</a:t>
            </a:r>
            <a:r>
              <a:rPr lang="ja-JP" altLang="en-US"/>
              <a:t>商品等への理解が必要　　　　　　　　　仮想通貨・投資・</a:t>
            </a:r>
            <a:r>
              <a:rPr lang="en-US" altLang="ja-JP" dirty="0"/>
              <a:t>FX</a:t>
            </a:r>
            <a:r>
              <a:rPr lang="ja-JP" altLang="en-US"/>
              <a:t>等　　⇒難しい　　　　　　　　　　　　</a:t>
            </a:r>
          </a:p>
          <a:p>
            <a:r>
              <a:rPr lang="ja-JP" altLang="en-US"/>
              <a:t> </a:t>
            </a:r>
          </a:p>
          <a:p>
            <a:r>
              <a:rPr lang="en-US" altLang="ja-JP" dirty="0"/>
              <a:t>②</a:t>
            </a:r>
            <a:r>
              <a:rPr lang="ja-JP" altLang="en-US"/>
              <a:t>今出費している商品等の質をあげてもらう</a:t>
            </a:r>
          </a:p>
          <a:p>
            <a:r>
              <a:rPr lang="ja-JP" altLang="en-US"/>
              <a:t>（今使っている商品等の質と値段を上げてもらう）</a:t>
            </a:r>
          </a:p>
          <a:p>
            <a:r>
              <a:rPr lang="en-US" altLang="ja-JP" dirty="0"/>
              <a:t>※</a:t>
            </a:r>
            <a:r>
              <a:rPr lang="ja-JP" altLang="en-US"/>
              <a:t>値段・価値への理解が必要　　　　　　　日用品・サプリメント等　⇒やや難しい</a:t>
            </a:r>
            <a:endParaRPr lang="en-US" altLang="ja-JP" dirty="0"/>
          </a:p>
          <a:p>
            <a:endParaRPr lang="ja-JP" altLang="en-US"/>
          </a:p>
          <a:p>
            <a:r>
              <a:rPr lang="en-US" altLang="ja-JP" dirty="0"/>
              <a:t>③</a:t>
            </a:r>
            <a:r>
              <a:rPr lang="ja-JP" altLang="en-US"/>
              <a:t>今出費している値段を下げてあげる</a:t>
            </a:r>
          </a:p>
          <a:p>
            <a:r>
              <a:rPr lang="ja-JP" altLang="en-US"/>
              <a:t>（</a:t>
            </a:r>
            <a:r>
              <a:rPr lang="ja-JP" altLang="en-US">
                <a:solidFill>
                  <a:srgbClr val="FF0000"/>
                </a:solidFill>
              </a:rPr>
              <a:t>対象者は全員</a:t>
            </a:r>
            <a:r>
              <a:rPr lang="ja-JP" altLang="en-US"/>
              <a:t>）　　　　　　　　　　　　経緯削減　　　　　　　　 ⇒</a:t>
            </a:r>
            <a:r>
              <a:rPr lang="ja-JP" altLang="en-US">
                <a:solidFill>
                  <a:srgbClr val="FF0000"/>
                </a:solidFill>
              </a:rPr>
              <a:t>簡単</a:t>
            </a:r>
            <a:endParaRPr lang="en-US" altLang="ja-JP" dirty="0">
              <a:solidFill>
                <a:srgbClr val="FF0000"/>
              </a:solidFill>
            </a:endParaRPr>
          </a:p>
          <a:p>
            <a:endParaRPr lang="en-US" altLang="ja-JP" dirty="0">
              <a:solidFill>
                <a:srgbClr val="FF0000"/>
              </a:solidFill>
            </a:endParaRPr>
          </a:p>
          <a:p>
            <a:endParaRPr lang="en-US" altLang="ja-JP" dirty="0"/>
          </a:p>
          <a:p>
            <a:r>
              <a:rPr lang="ja-JP" altLang="en-US" sz="2400">
                <a:highlight>
                  <a:srgbClr val="FFFF00"/>
                </a:highlight>
              </a:rPr>
              <a:t>①②は貯金から出費させる分、一般目線からしても難しい。</a:t>
            </a:r>
            <a:endParaRPr lang="en-US" altLang="ja-JP" sz="2400" dirty="0">
              <a:highlight>
                <a:srgbClr val="FFFF00"/>
              </a:highlight>
            </a:endParaRPr>
          </a:p>
          <a:p>
            <a:endParaRPr lang="en-US" altLang="ja-JP" dirty="0">
              <a:highlight>
                <a:srgbClr val="FFFF00"/>
              </a:highlight>
            </a:endParaRPr>
          </a:p>
          <a:p>
            <a:endParaRPr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23FCAC1-077E-A349-8A26-917E5BEEA481}"/>
              </a:ext>
            </a:extLst>
          </p:cNvPr>
          <p:cNvSpPr txBox="1"/>
          <p:nvPr/>
        </p:nvSpPr>
        <p:spPr>
          <a:xfrm>
            <a:off x="1402914" y="713984"/>
            <a:ext cx="5812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２０</a:t>
            </a:r>
            <a:r>
              <a:rPr kumimoji="1" lang="en-US" altLang="ja-JP" dirty="0"/>
              <a:t>〜</a:t>
            </a:r>
            <a:r>
              <a:rPr kumimoji="1" lang="ja-JP" altLang="en-US"/>
              <a:t>２５歳　平均月収２０万円（手取り）</a:t>
            </a:r>
          </a:p>
        </p:txBody>
      </p:sp>
    </p:spTree>
    <p:extLst>
      <p:ext uri="{BB962C8B-B14F-4D97-AF65-F5344CB8AC3E}">
        <p14:creationId xmlns:p14="http://schemas.microsoft.com/office/powerpoint/2010/main" val="241512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6B1D77-A6D3-45D7-B412-D1355746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kumimoji="1" lang="ja-JP" altLang="en-US" sz="4400" dirty="0"/>
              <a:t>ついに政府が</a:t>
            </a:r>
            <a:r>
              <a:rPr kumimoji="1" lang="en-US" altLang="ja-JP" sz="4400" dirty="0"/>
              <a:t>『</a:t>
            </a:r>
            <a:r>
              <a:rPr kumimoji="1" lang="ja-JP" altLang="en-US" sz="4400" dirty="0"/>
              <a:t>副業</a:t>
            </a:r>
            <a:r>
              <a:rPr kumimoji="1" lang="en-US" altLang="ja-JP" sz="4400" dirty="0"/>
              <a:t>OK』</a:t>
            </a:r>
            <a:r>
              <a:rPr kumimoji="1" lang="ja-JP" altLang="en-US" sz="4400" dirty="0"/>
              <a:t>の就業モデルに</a:t>
            </a: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221C4DAC-6676-4EFA-BC68-A303927836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144" t="-434" r="11277" b="-1523"/>
          <a:stretch/>
        </p:blipFill>
        <p:spPr>
          <a:xfrm>
            <a:off x="3275860" y="1828801"/>
            <a:ext cx="5619566" cy="41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23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584B35-F979-4F55-9F12-3FAF3B4EF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1" lang="ja-JP" altLang="en-US" dirty="0"/>
              <a:t>終身雇用制度の崩壊！？</a:t>
            </a: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5CFC4DBE-F059-4A53-9DBE-8BB0E9E613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746" r="-5228" b="40190"/>
          <a:stretch/>
        </p:blipFill>
        <p:spPr>
          <a:xfrm>
            <a:off x="1097279" y="1737360"/>
            <a:ext cx="4855115" cy="460629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FC6969F-EC73-4B44-ABD6-DFE7787541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564"/>
          <a:stretch/>
        </p:blipFill>
        <p:spPr>
          <a:xfrm>
            <a:off x="5952394" y="2933701"/>
            <a:ext cx="5368981" cy="271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76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86FDA7A-C5D4-4606-BE2D-100D525CE6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5" b="24299"/>
          <a:stretch/>
        </p:blipFill>
        <p:spPr>
          <a:xfrm>
            <a:off x="1265904" y="1908755"/>
            <a:ext cx="2519502" cy="403686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1FDAC07-DFB6-4CF9-A8CA-869A169922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4" b="17702"/>
          <a:stretch/>
        </p:blipFill>
        <p:spPr>
          <a:xfrm>
            <a:off x="4651816" y="1844297"/>
            <a:ext cx="2593642" cy="416577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99C56AD-EDCF-4E02-9FDD-5CE914FDC0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5" t="11269" r="6680" b="30828"/>
          <a:stretch/>
        </p:blipFill>
        <p:spPr>
          <a:xfrm>
            <a:off x="8539566" y="2030726"/>
            <a:ext cx="2470205" cy="4111084"/>
          </a:xfrm>
          <a:prstGeom prst="rect">
            <a:avLst/>
          </a:prstGeom>
        </p:spPr>
      </p:pic>
      <p:sp>
        <p:nvSpPr>
          <p:cNvPr id="10" name="タイトル 1">
            <a:extLst>
              <a:ext uri="{FF2B5EF4-FFF2-40B4-BE49-F238E27FC236}">
                <a16:creationId xmlns:a16="http://schemas.microsoft.com/office/drawing/2014/main" id="{9688AF12-697C-4E59-BB3D-DFAFB6080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/>
          <a:lstStyle/>
          <a:p>
            <a:r>
              <a:rPr kumimoji="1" lang="ja-JP" altLang="en-US" dirty="0"/>
              <a:t>終身雇用制度の崩壊！？</a:t>
            </a:r>
          </a:p>
        </p:txBody>
      </p:sp>
    </p:spTree>
    <p:extLst>
      <p:ext uri="{BB962C8B-B14F-4D97-AF65-F5344CB8AC3E}">
        <p14:creationId xmlns:p14="http://schemas.microsoft.com/office/powerpoint/2010/main" val="2734235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243591-0972-48F1-A56B-685258504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79821D0-48E5-414D-B62B-8A21669D5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106987"/>
            <a:ext cx="4065735" cy="609030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DB91383B-36B0-AD48-823A-32FA0D2B0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014" y="131745"/>
            <a:ext cx="4627757" cy="6065547"/>
          </a:xfrm>
          <a:prstGeom prst="rect">
            <a:avLst/>
          </a:prstGeom>
        </p:spPr>
      </p:pic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8D74A730-52FA-9E47-821D-B33C5EE27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320" y="1737360"/>
            <a:ext cx="10058400" cy="4023360"/>
          </a:xfrm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43942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4BCBEA-6C7F-40A0-A57E-50EC761CD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老後には</a:t>
            </a:r>
            <a:r>
              <a:rPr lang="ja-JP" altLang="en-US" dirty="0"/>
              <a:t>２０００</a:t>
            </a:r>
            <a:r>
              <a:rPr kumimoji="1" lang="ja-JP" altLang="en-US" dirty="0"/>
              <a:t>万～</a:t>
            </a:r>
            <a:r>
              <a:rPr lang="ja-JP" altLang="en-US" dirty="0"/>
              <a:t>１億の貯金が必要</a:t>
            </a:r>
            <a:endParaRPr kumimoji="1" lang="ja-JP" altLang="en-US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0382B09F-CFCF-4E50-9045-9B4AA25376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" t="38037" r="1033" b="37827"/>
          <a:stretch/>
        </p:blipFill>
        <p:spPr>
          <a:xfrm>
            <a:off x="1997317" y="1842135"/>
            <a:ext cx="8197366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444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281E19-EDB3-4AFD-BE27-D6BC1C3E3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少子高齢化</a:t>
            </a: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7C0A8DFA-62B5-458B-B0C9-DC92FB1245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72" t="41476" r="917" b="41239"/>
          <a:stretch/>
        </p:blipFill>
        <p:spPr>
          <a:xfrm>
            <a:off x="940359" y="1866901"/>
            <a:ext cx="10387482" cy="399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92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D41E60-6F04-4FD1-B7D1-E8C217471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日本の副業の人口</a:t>
            </a: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F03BE4FA-83A7-4D1B-8CCD-828CDF959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451" r="-618" b="37451"/>
          <a:stretch/>
        </p:blipFill>
        <p:spPr>
          <a:xfrm>
            <a:off x="357580" y="2079003"/>
            <a:ext cx="5637323" cy="304163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7A81B41-64D0-4892-BC34-6369861544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500" r="430" b="37222"/>
          <a:stretch/>
        </p:blipFill>
        <p:spPr>
          <a:xfrm>
            <a:off x="6335602" y="2095501"/>
            <a:ext cx="5637323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062338"/>
      </p:ext>
    </p:extLst>
  </p:cSld>
  <p:clrMapOvr>
    <a:masterClrMapping/>
  </p:clrMapOvr>
</p:sld>
</file>

<file path=ppt/theme/theme1.xml><?xml version="1.0" encoding="utf-8"?>
<a:theme xmlns:a="http://schemas.openxmlformats.org/drawingml/2006/main" name="レトロスペクト">
  <a:themeElements>
    <a:clrScheme name="レトロスペクト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レトロスペク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249</TotalTime>
  <Words>902</Words>
  <Application>Microsoft Office PowerPoint</Application>
  <PresentationFormat>ワイド画面</PresentationFormat>
  <Paragraphs>131</Paragraphs>
  <Slides>28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28</vt:i4>
      </vt:variant>
    </vt:vector>
  </HeadingPairs>
  <TitlesOfParts>
    <vt:vector size="34" baseType="lpstr">
      <vt:lpstr>ＭＳ Ｐゴシック</vt:lpstr>
      <vt:lpstr>游ゴシック</vt:lpstr>
      <vt:lpstr>Arial</vt:lpstr>
      <vt:lpstr>Calibri</vt:lpstr>
      <vt:lpstr>Calibri Light</vt:lpstr>
      <vt:lpstr>レトロスペクト</vt:lpstr>
      <vt:lpstr>第一部 なぜ今、副業が必要なのか？</vt:lpstr>
      <vt:lpstr>有名経済紙でも副業を推奨</vt:lpstr>
      <vt:lpstr>ついに政府が『副業OK』の就業モデルに</vt:lpstr>
      <vt:lpstr>終身雇用制度の崩壊！？</vt:lpstr>
      <vt:lpstr>終身雇用制度の崩壊！？</vt:lpstr>
      <vt:lpstr>PowerPoint プレゼンテーション</vt:lpstr>
      <vt:lpstr>老後には２０００万～１億の貯金が必要</vt:lpstr>
      <vt:lpstr>少子高齢化</vt:lpstr>
      <vt:lpstr>日本の副業の人口</vt:lpstr>
      <vt:lpstr>日本と海外を比べると、副業や 多収入の差があるとおもいますか？</vt:lpstr>
      <vt:lpstr>PowerPoint プレゼンテーション</vt:lpstr>
      <vt:lpstr>PowerPoint プレゼンテーション</vt:lpstr>
      <vt:lpstr>これから必要になるお金</vt:lpstr>
      <vt:lpstr>人の矢印は気にしてはならない。 むしろ目立ってきたんだと思うこと。</vt:lpstr>
      <vt:lpstr>人生の成功者に</vt:lpstr>
      <vt:lpstr>人生の成功者に</vt:lpstr>
      <vt:lpstr>一般的なビジネスの種類や特徴の例</vt:lpstr>
      <vt:lpstr>アルバイト</vt:lpstr>
      <vt:lpstr>投資</vt:lpstr>
      <vt:lpstr>ネットワークビジネス（MLM)</vt:lpstr>
      <vt:lpstr>　　　　インターネットビジネス 　　（アフィリエイター・Youtuber ）</vt:lpstr>
      <vt:lpstr>ネット物販（Amazon・メルカリ・ヤフオク）</vt:lpstr>
      <vt:lpstr>世の中にたくさんビジネスがある中で結局どれをすればいいのか？</vt:lpstr>
      <vt:lpstr>　副業を選ぶポイントは３つ</vt:lpstr>
      <vt:lpstr>１　再現性がある</vt:lpstr>
      <vt:lpstr>２　環境がある</vt:lpstr>
      <vt:lpstr>３　毎月継続して収入になる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第一部 なぜ今、副業が必要なのか？</dc:title>
  <dc:creator>saika-.19940515@outlook.com</dc:creator>
  <cp:lastModifiedBy>惇史 山本</cp:lastModifiedBy>
  <cp:revision>55</cp:revision>
  <dcterms:created xsi:type="dcterms:W3CDTF">2020-01-21T02:50:14Z</dcterms:created>
  <dcterms:modified xsi:type="dcterms:W3CDTF">2020-10-24T13:05:44Z</dcterms:modified>
</cp:coreProperties>
</file>